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4" r:id="rId4"/>
    <p:sldId id="263" r:id="rId5"/>
    <p:sldId id="265" r:id="rId6"/>
    <p:sldId id="266" r:id="rId7"/>
    <p:sldId id="267" r:id="rId8"/>
    <p:sldId id="268" r:id="rId9"/>
    <p:sldId id="270" r:id="rId10"/>
    <p:sldId id="273" r:id="rId11"/>
    <p:sldId id="269" r:id="rId12"/>
    <p:sldId id="272" r:id="rId13"/>
    <p:sldId id="274" r:id="rId14"/>
    <p:sldId id="275" r:id="rId15"/>
    <p:sldId id="276" r:id="rId16"/>
    <p:sldId id="277" r:id="rId17"/>
    <p:sldId id="279" r:id="rId18"/>
    <p:sldId id="280" r:id="rId19"/>
    <p:sldId id="281" r:id="rId20"/>
    <p:sldId id="278" r:id="rId21"/>
    <p:sldId id="271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496"/>
    <a:srgbClr val="EE6611"/>
    <a:srgbClr val="2D5D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FF2F92-6A63-4F20-8B69-357A1D5DB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B776BEF-8591-43C3-8BA2-1FCC7EC2B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CAD1C2-F2B9-457F-9C09-E4CE90988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CF13C-40F1-4758-9C78-6CE6C176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63F28D-E38A-4127-8121-DD279C0E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28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B9E1C4-EAB8-4BC5-A2EF-1AEAFA6F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FB1B7B9-2E65-4333-97B4-AC9EAF416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A36C8A-6A1D-47CC-B9E0-1D6E9472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31AF06-2090-4E71-9401-0B8FC4161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561C74-80D3-44AB-BBEA-60460CBB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829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EF77A83-7505-4ABF-AD26-B49EE19CA6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F18230E-5BE7-4836-A0F5-8C4BB00B9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7EFF0D-C5F1-41F9-8B6D-89B046CC0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34C5DC-F721-4678-9F81-0D1E7796B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E5F884-9A7D-4073-ACF4-4F6ECDA8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0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AFD44-C123-4099-8930-B6C4988D5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7AE6C2-2E0A-4775-8B25-E7DD7F039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956B46-F72E-4434-AF31-5BE7C6211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CDDE5C-483D-40D3-9362-7A6196C50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8DE931-9E2A-4DD0-98B6-F729F464B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95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4831F3-7123-4B1D-9877-9587F68D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783270-27AB-4BC6-8DD7-3E7E1019D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F8475E-4A3B-4CDC-BB2D-AB3ACE7CF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B932FB-ACCC-44B4-A47E-D9945071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2598D5-CE6B-43C6-868E-300C86153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354CE1-BF9D-4471-9A30-06A72DEA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3F4778-AF26-42CF-9D42-E367ADD79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A77C193-3ABB-41AD-8602-E4D3DE15A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1DC3D2-EE3E-49D1-93BD-32418B2F6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C179AE-391E-4EA9-B080-26EA40CD7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5CFCACB-F663-42EC-9FA1-CCBD2956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7105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095A95-185C-4513-82C2-F1EF69C7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50B772B-4747-4D0B-A573-A20126DF1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06A60-A28C-4310-B6DB-BC8F7EB40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778B1D5-D5B0-4185-AA5E-EF89B9374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3B3B700-754D-4FD1-93AB-A88B965DC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FEAC904-F202-4454-B00C-847D82F71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8E5A96A-D930-4EDF-9645-0CA586E3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83E1151-0ADD-4236-A606-7C156C94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84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88FF1F-D666-4B33-8B5A-894EBE312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B7DADA1-79A9-4709-9A19-C2EB6DB0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789F13-51FA-4B1A-8CBD-45A9D918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12167B-E58A-4CA2-A44D-C13657639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919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5923667-FEA9-43FA-95A5-85A0F551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E70E998-D01F-44CA-8852-EDD21C2A1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F1692C-686D-46DC-A7F4-68DC999B3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24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995F55-7E3E-4E72-8D07-7FB5DE7B7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54F2D7-0741-47A1-AE62-2A13AFACC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6FFC57-A4DD-4D09-AB23-EE74A9569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73DCA2-C66D-44F1-BEC6-B7E057FBC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2C1149-60EA-49C9-86B6-448BCD566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0C730C-221F-47FF-9A20-E8163FD73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14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D8402-3085-411A-B39A-C5439BA5D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D3FA4B4-C6F8-4669-B5FF-2474D5AF8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DFC7C4A-229B-4DB8-9990-840BA483F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8CB30F0-FB41-4E29-B87A-92E42D2D6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A5D71B-A338-4333-A1D3-680D85DEB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7DB99F-9A27-4F7D-BE77-592CB3F77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40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88D5CE-6BA3-4644-A25C-E6D9BE170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FC722-9A77-4C63-8FBB-4A63DCB5F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3DD45A-B731-4B51-ADDC-C19AE5344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27626-A64C-4B02-82D5-38397D401B1C}" type="datetimeFigureOut">
              <a:rPr lang="it-IT" smtClean="0"/>
              <a:t>22/03/2026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A96D58-E65F-4A1A-9996-1C53DDAB33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F46991-5C53-4E15-A675-DE763B0E3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666B-0807-4AD3-92FA-701B452A2F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844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63F5180-43F3-4AAB-8EA9-9B4B43912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866" y="807873"/>
            <a:ext cx="2996268" cy="247748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1"/>
            <a:ext cx="872587" cy="58051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8348"/>
            <a:ext cx="1043543" cy="559965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72DD3D2-BBF2-4699-8B39-AD3116D73350}"/>
              </a:ext>
            </a:extLst>
          </p:cNvPr>
          <p:cNvSpPr txBox="1"/>
          <p:nvPr/>
        </p:nvSpPr>
        <p:spPr>
          <a:xfrm>
            <a:off x="1614753" y="3910293"/>
            <a:ext cx="9143999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EE6611"/>
                </a:solidFill>
              </a:rPr>
              <a:t>COS’È</a:t>
            </a:r>
          </a:p>
          <a:p>
            <a:pPr algn="just"/>
            <a:r>
              <a:rPr lang="it-IT" b="0" i="0" dirty="0">
                <a:effectLst/>
              </a:rPr>
              <a:t>Resto al Sud 2.0 è una misura agevolativa che promuove la nascita di </a:t>
            </a:r>
            <a:r>
              <a:rPr lang="it-IT" b="1" dirty="0">
                <a:solidFill>
                  <a:srgbClr val="EE6611"/>
                </a:solidFill>
              </a:rPr>
              <a:t>nuove iniziative imprenditoriali</a:t>
            </a:r>
            <a:r>
              <a:rPr lang="it-IT" b="0" i="0" dirty="0">
                <a:solidFill>
                  <a:srgbClr val="525252"/>
                </a:solidFill>
                <a:effectLst/>
              </a:rPr>
              <a:t>, </a:t>
            </a:r>
            <a:r>
              <a:rPr lang="it-IT" b="1" dirty="0">
                <a:solidFill>
                  <a:srgbClr val="EE6611"/>
                </a:solidFill>
              </a:rPr>
              <a:t>libero-professionali</a:t>
            </a:r>
            <a:r>
              <a:rPr lang="it-IT" b="0" i="0" dirty="0">
                <a:solidFill>
                  <a:srgbClr val="525252"/>
                </a:solidFill>
                <a:effectLst/>
              </a:rPr>
              <a:t> </a:t>
            </a:r>
            <a:r>
              <a:rPr lang="it-IT" b="1" i="0" dirty="0">
                <a:solidFill>
                  <a:srgbClr val="525252"/>
                </a:solidFill>
                <a:effectLst/>
              </a:rPr>
              <a:t>e di </a:t>
            </a:r>
            <a:r>
              <a:rPr lang="it-IT" b="1" dirty="0">
                <a:solidFill>
                  <a:srgbClr val="EE6611"/>
                </a:solidFill>
              </a:rPr>
              <a:t>lavoro autonomo </a:t>
            </a:r>
            <a:r>
              <a:rPr lang="it-IT" b="0" i="0" dirty="0">
                <a:effectLst/>
              </a:rPr>
              <a:t>nei territori del Mezzogiorno: </a:t>
            </a:r>
            <a:r>
              <a:rPr lang="it-IT" b="1" i="0" dirty="0">
                <a:solidFill>
                  <a:srgbClr val="525252"/>
                </a:solidFill>
                <a:effectLst/>
              </a:rPr>
              <a:t>Abruzzo, Basilicata, Calabria, </a:t>
            </a:r>
            <a:r>
              <a:rPr lang="it-IT" b="1" dirty="0">
                <a:solidFill>
                  <a:srgbClr val="EE6611"/>
                </a:solidFill>
              </a:rPr>
              <a:t>Campania</a:t>
            </a:r>
            <a:r>
              <a:rPr lang="it-IT" b="1" i="0" dirty="0">
                <a:solidFill>
                  <a:srgbClr val="525252"/>
                </a:solidFill>
                <a:effectLst/>
              </a:rPr>
              <a:t>, Molise, Puglia, Sardegna e Sicilia</a:t>
            </a:r>
            <a:r>
              <a:rPr lang="it-IT" b="0" i="0" dirty="0">
                <a:solidFill>
                  <a:srgbClr val="525252"/>
                </a:solidFill>
                <a:effectLst/>
              </a:rPr>
              <a:t>.</a:t>
            </a:r>
          </a:p>
          <a:p>
            <a:pPr algn="l"/>
            <a:endParaRPr lang="it-IT" b="0" i="0" dirty="0">
              <a:solidFill>
                <a:srgbClr val="525252"/>
              </a:solidFill>
              <a:effectLst/>
            </a:endParaRPr>
          </a:p>
          <a:p>
            <a:pPr algn="l"/>
            <a:r>
              <a:rPr lang="it-IT" b="0" i="0" dirty="0">
                <a:effectLst/>
              </a:rPr>
              <a:t>La dotazione finanziaria è di </a:t>
            </a:r>
            <a:r>
              <a:rPr lang="it-IT" b="1" i="0" dirty="0">
                <a:solidFill>
                  <a:srgbClr val="525252"/>
                </a:solidFill>
                <a:effectLst/>
              </a:rPr>
              <a:t>356,4 milioni di euro</a:t>
            </a:r>
            <a:r>
              <a:rPr lang="it-IT" b="0" i="0" dirty="0">
                <a:solidFill>
                  <a:srgbClr val="525252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2990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7A7B7BE-E10C-4079-9B68-571355CD4F29}"/>
              </a:ext>
            </a:extLst>
          </p:cNvPr>
          <p:cNvSpPr txBox="1"/>
          <p:nvPr/>
        </p:nvSpPr>
        <p:spPr>
          <a:xfrm>
            <a:off x="1423851" y="423896"/>
            <a:ext cx="9344297" cy="5586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EE6611"/>
                </a:solidFill>
              </a:rPr>
              <a:t>Spese ammissibili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Nell’ambito dei programmi di</a:t>
            </a:r>
            <a:r>
              <a:rPr lang="it-IT" sz="15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investimento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sono ammissibili al contributo, purché stre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tamente necessarie alle esigenze produttive e gestionali dell’iniziativa economica da avviare, le seguenti spese: 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a) 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opere edili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relative ad interventi di ristrutturazione e manutenzione straordinaria, nel </a:t>
            </a:r>
            <a:r>
              <a:rPr lang="it-IT" sz="15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 del 50%</a:t>
            </a:r>
            <a:r>
              <a:rPr lang="it-IT" sz="15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 programma di investimento ammesso alle agevolazioni;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b)  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macchinari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impianti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attrezzature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ed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arredi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nuovi di fabbrica;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c)  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programmi informatici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 servizi per le tecnologie dell’informazione e delle telecomunicazioni, ivi comprese le licenze d’uso software, la progettazione e sviluppo di software applicativi, di piattaforme digitali e di app;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d)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immobilizzazioni immateriali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 particolare riferimento all’acquisizione di competenze finalizzato allo sviluppo di prodotti, servizi, processi ad alto contenuto tecnologico, alla progettazione e sviluppo di portali    web    a scopo promozionale e del    visual o digital brand, alla ideazione e realizzazione di marchi e denominazioni;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e) 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consulenze tecnico-specialistiche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finalizzate: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i. alla progettazione e sviluppo di soluzioni innovative sia di processo che di prodotto;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 alla progettazione, sviluppo, realizzazione e testing di prototipi, modelli, stampi e matrici;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iii. alle certificazioni ambientali e/o energetiche.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consulenze di cui al comma 1, lettera e), devono essere prestate da ETS e sono ammissibili nel </a:t>
            </a:r>
            <a:r>
              <a:rPr lang="it-IT" sz="15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 del 30%</a:t>
            </a:r>
            <a:r>
              <a:rPr lang="it-IT" sz="15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dell’importo complessivo del programma di investimento.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869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1296" y="4006752"/>
            <a:ext cx="9144000" cy="1809932"/>
          </a:xfrm>
        </p:spPr>
        <p:txBody>
          <a:bodyPr anchor="ctr">
            <a:norm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l’agevolazione </a:t>
            </a:r>
            <a:r>
              <a:rPr lang="it-IT" sz="1800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Programmi di investimento  </a:t>
            </a:r>
          </a:p>
          <a:p>
            <a:pPr algn="just">
              <a:lnSpc>
                <a:spcPct val="120000"/>
              </a:lnSpc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spese per programmi di investimento devono essere effettuate e pagate </a:t>
            </a:r>
            <a:r>
              <a:rPr lang="it-IT" sz="1800" b="1" u="sng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entro sedici mesi</a:t>
            </a: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it-IT" sz="1800" b="1" u="sng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prorogabili una sola volta fino ad un massimo di </a:t>
            </a:r>
            <a:r>
              <a:rPr lang="it-IT" sz="1800" b="1" u="sng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venti mesi</a:t>
            </a:r>
            <a:r>
              <a:rPr lang="it-IT" sz="18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dalla data del provvedimento di concessione.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B2A251C-0B8D-4709-92B8-4EF6164FA01E}"/>
              </a:ext>
            </a:extLst>
          </p:cNvPr>
          <p:cNvSpPr txBox="1"/>
          <p:nvPr/>
        </p:nvSpPr>
        <p:spPr>
          <a:xfrm>
            <a:off x="1671296" y="2153662"/>
            <a:ext cx="9028039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 l’agevolazione</a:t>
            </a:r>
            <a:r>
              <a:rPr lang="it-IT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Voucher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spese devono essere sostenute</a:t>
            </a:r>
            <a:r>
              <a:rPr lang="it-IT" sz="18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u="sng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entro nove mesi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prorogabili una sola volta </a:t>
            </a:r>
            <a:r>
              <a:rPr lang="it-IT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fino ad un massimo di</a:t>
            </a:r>
            <a:r>
              <a:rPr lang="it-IT" sz="18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800" b="1" u="sng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dodici mesi </a:t>
            </a:r>
            <a:r>
              <a:rPr lang="it-IT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dalla data del provvedimento di concessione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8618280-65B3-4DFE-844D-5943949E7A1B}"/>
              </a:ext>
            </a:extLst>
          </p:cNvPr>
          <p:cNvSpPr txBox="1"/>
          <p:nvPr/>
        </p:nvSpPr>
        <p:spPr>
          <a:xfrm>
            <a:off x="1524000" y="1327636"/>
            <a:ext cx="610035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EE6611"/>
                </a:solidFill>
              </a:rPr>
              <a:t>Tempi di realizzazione dei progetti</a:t>
            </a:r>
          </a:p>
        </p:txBody>
      </p:sp>
    </p:spTree>
    <p:extLst>
      <p:ext uri="{BB962C8B-B14F-4D97-AF65-F5344CB8AC3E}">
        <p14:creationId xmlns:p14="http://schemas.microsoft.com/office/powerpoint/2010/main" val="1496946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79F801-1B2B-A132-CA88-8B8611BCEB30}"/>
              </a:ext>
            </a:extLst>
          </p:cNvPr>
          <p:cNvSpPr txBox="1"/>
          <p:nvPr/>
        </p:nvSpPr>
        <p:spPr>
          <a:xfrm>
            <a:off x="1707888" y="1062411"/>
            <a:ext cx="8960112" cy="361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Erogazione del contributo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Decorsi tre mesi</a:t>
            </a: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dalla data del provvedimento di concessione, le iniziative economiche possono richiede l’erogazione di una prima quota di contributo a Stato di avanzamento lavori (SAL).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 SAL è erogato a fronte della presentazione di titoli di spesa,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anche non quietanzati</a:t>
            </a: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di valore compreso</a:t>
            </a:r>
            <a:r>
              <a:rPr lang="it-IT" sz="18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 il trenta e il settanta per cento </a:t>
            </a: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delle spese ammesse a contributo.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caso di esito positivo dell’istruttoria di erogazione, il contributo a SAL è pagato al soggetto richiedente entro sessanta giorni dalla presentazione della richiesta di erogazione.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richiesta del saldo del contributo concesso deve essere presentata dal soggetto richiedente </a:t>
            </a:r>
            <a:r>
              <a:rPr lang="it-IT" sz="18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entro tre mesi </a:t>
            </a: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dalla data di pagamento dell’ultimo titolo di spesa ammesso.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1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F6CD1-B34D-23D4-A272-DF518D780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CCEB1D7-BEA1-7811-78CE-F27119AC5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AF3A184-1E79-60B8-EB9D-0E49F1C54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3628036-1D60-8D94-63DE-52722BC73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4845A0E-0C24-46F2-3B1C-A164768AFE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58CB156-824A-F560-5984-29D85EBFC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099F472-DF1B-2801-622A-283191ECAE5A}"/>
              </a:ext>
            </a:extLst>
          </p:cNvPr>
          <p:cNvSpPr txBox="1"/>
          <p:nvPr/>
        </p:nvSpPr>
        <p:spPr>
          <a:xfrm>
            <a:off x="1707888" y="1166070"/>
            <a:ext cx="8960112" cy="421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Modalità per la presentazione delle richieste di erogazione 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Nel caso di utilizzo del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conto corrente vincolato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le richieste di erogazione dei SAL e dei saldi sono presentate - complete delle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fatture non quietanzate 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relative all’acquisto dei beni e servizi agevolati - mediante la procedura informatica e secondo lo schema reso disponibile da Invitalia.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Invitalia versa sul conto corrente vincolato l’importo del contributo richiesto, solo dopo aver verificato che il beneficiario ha provveduto a: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Versare sul c/c vincolato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quota delle fatture non coperta dal contributo (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cofinanziamento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Versare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l’IVA dovuta sulle fatture ammesse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voucher o al contributo;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Versare le commissioni bancarie dovute alla banca convenzionata (costi addebitati dagli istituti di credito per la gestione del conto corrente).</a:t>
            </a:r>
          </a:p>
        </p:txBody>
      </p:sp>
    </p:spTree>
    <p:extLst>
      <p:ext uri="{BB962C8B-B14F-4D97-AF65-F5344CB8AC3E}">
        <p14:creationId xmlns:p14="http://schemas.microsoft.com/office/powerpoint/2010/main" val="1193193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3FBFD-C99F-56E6-10DD-051DE0609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EBAC4EB-F26C-605A-5421-34DDBC09E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86EF4E7-CD5D-01CB-4444-37D036899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3F2A279-6BB6-B5CC-5B9A-F609BD77E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9136634-9147-601B-3E13-52C3650558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2E8CE082-51F7-367A-1908-11EA5EACB3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AAF271-423D-B0AB-F8CB-D30C4B9B78F4}"/>
              </a:ext>
            </a:extLst>
          </p:cNvPr>
          <p:cNvSpPr txBox="1"/>
          <p:nvPr/>
        </p:nvSpPr>
        <p:spPr>
          <a:xfrm>
            <a:off x="1707888" y="1249960"/>
            <a:ext cx="8960112" cy="3025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Dialettica Banca convenzionata – INVITALIA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Previa comunicazione della banca convenzionata degli avvenuti versamenti da parte della iniziativa economica, Invitalia: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lphaLcParenR"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versa l’importo erogabile del voucher o del contributo sul conto corrente vincolato;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lphaLcParenR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trasmette alla banca convenzionata l’elenco dei fornitori da pagare, comprensivo dei riferimenti identificativi delle fatture e dei relativi importi;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lphaLcParenR"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 alla banca convenzionata il nulla osta a procedere al pagamento dei fornitori di cui alla precedente lettera b). </a:t>
            </a:r>
          </a:p>
        </p:txBody>
      </p:sp>
    </p:spTree>
    <p:extLst>
      <p:ext uri="{BB962C8B-B14F-4D97-AF65-F5344CB8AC3E}">
        <p14:creationId xmlns:p14="http://schemas.microsoft.com/office/powerpoint/2010/main" val="2875957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092FD-35A6-2FB0-2DDD-997195EB7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0CE286E-F705-5B0C-DAAF-1B43CD512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108D193-019B-448E-2FFC-123B4E217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C65368D-5C18-439A-C7BE-F4B251694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347E4A4-AC6E-9682-C893-2C3F4AD3E9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6C047FC-BEB1-0EBE-7477-0D3A0CF4A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62F570-323A-A0E6-85C6-4D961CB45E1A}"/>
              </a:ext>
            </a:extLst>
          </p:cNvPr>
          <p:cNvSpPr txBox="1"/>
          <p:nvPr/>
        </p:nvSpPr>
        <p:spPr>
          <a:xfrm>
            <a:off x="1707888" y="1249960"/>
            <a:ext cx="8960112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Schema Valutazione VOUCHER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rgbClr val="EE661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rgbClr val="EE661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rgbClr val="EE6611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rgbClr val="EE6611"/>
              </a:solidFill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F5BE446-8567-0356-9744-3ACC024F4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395855"/>
              </p:ext>
            </p:extLst>
          </p:nvPr>
        </p:nvGraphicFramePr>
        <p:xfrm>
          <a:off x="1628763" y="1965960"/>
          <a:ext cx="9118362" cy="1828800"/>
        </p:xfrm>
        <a:graphic>
          <a:graphicData uri="http://schemas.openxmlformats.org/drawingml/2006/table">
            <a:tbl>
              <a:tblPr/>
              <a:tblGrid>
                <a:gridCol w="2738138">
                  <a:extLst>
                    <a:ext uri="{9D8B030D-6E8A-4147-A177-3AD203B41FA5}">
                      <a16:colId xmlns:a16="http://schemas.microsoft.com/office/drawing/2014/main" val="77483444"/>
                    </a:ext>
                  </a:extLst>
                </a:gridCol>
                <a:gridCol w="4725824">
                  <a:extLst>
                    <a:ext uri="{9D8B030D-6E8A-4147-A177-3AD203B41FA5}">
                      <a16:colId xmlns:a16="http://schemas.microsoft.com/office/drawing/2014/main" val="4075017864"/>
                    </a:ext>
                  </a:extLst>
                </a:gridCol>
                <a:gridCol w="1654400">
                  <a:extLst>
                    <a:ext uri="{9D8B030D-6E8A-4147-A177-3AD203B41FA5}">
                      <a16:colId xmlns:a16="http://schemas.microsoft.com/office/drawing/2014/main" val="7005151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b="1" kern="1200" dirty="0">
                          <a:solidFill>
                            <a:srgbClr val="EE661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Criterio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it-IT" sz="1800" b="1" kern="1200" dirty="0">
                          <a:solidFill>
                            <a:srgbClr val="EE661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Focus Principale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it-IT" sz="1800" b="1" kern="1200" dirty="0">
                          <a:solidFill>
                            <a:srgbClr val="EE661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 Max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835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/>
                        <a:t>a.1) Profilo Proponente</a:t>
                      </a:r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/>
                        <a:t>Esperienze e studi coerenti con l'attività.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dirty="0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253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/>
                        <a:t>b.1) Idea Imprenditoriale</a:t>
                      </a:r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/>
                        <a:t>Definizione di settore, prodotti e target clientela.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dirty="0"/>
                        <a:t>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8560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/>
                        <a:t>b.2) Articolazione Spese</a:t>
                      </a:r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/>
                        <a:t>Dettaglio tecnico e funzionale dei preventivi.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dirty="0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28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/>
                        <a:t>Premialità C/C</a:t>
                      </a:r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/>
                        <a:t>Versamento fino al 22% del voucher richiesto.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dirty="0"/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545966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C8C9047E-F606-AA7D-8F66-3DDF1D0F7753}"/>
              </a:ext>
            </a:extLst>
          </p:cNvPr>
          <p:cNvSpPr txBox="1"/>
          <p:nvPr/>
        </p:nvSpPr>
        <p:spPr>
          <a:xfrm>
            <a:off x="1707887" y="4362436"/>
            <a:ext cx="8960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Se il profilo formativo/esperienziale è giudicato non pertinente (punteggio 0), la domanda è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automaticamente inammissibile</a:t>
            </a:r>
            <a:r>
              <a:rPr lang="it-IT" b="1" dirty="0"/>
              <a:t>,</a:t>
            </a:r>
            <a:r>
              <a:rPr lang="it-IT" dirty="0"/>
              <a:t> a prescindere dagli altri voti.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61D2BE-EB2F-418F-706F-56A3E1559F69}"/>
              </a:ext>
            </a:extLst>
          </p:cNvPr>
          <p:cNvSpPr txBox="1"/>
          <p:nvPr/>
        </p:nvSpPr>
        <p:spPr>
          <a:xfrm>
            <a:off x="1707887" y="5149211"/>
            <a:ext cx="92922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Soglia di ammissibilità </a:t>
            </a:r>
            <a:r>
              <a:rPr lang="it-IT" dirty="0"/>
              <a:t>alle agevolazioni per il voucher:   punteggio complessivo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≥ 17 </a:t>
            </a:r>
          </a:p>
        </p:txBody>
      </p:sp>
    </p:spTree>
    <p:extLst>
      <p:ext uri="{BB962C8B-B14F-4D97-AF65-F5344CB8AC3E}">
        <p14:creationId xmlns:p14="http://schemas.microsoft.com/office/powerpoint/2010/main" val="2746877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6CAB2-FFFF-DB4B-8FEA-293461270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CF41582-71BC-BD0D-2B9C-A10BE59D5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0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22E5319-43D1-FEDF-47BE-5DC7F18AF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54CF91D-7EEC-098F-A6FD-4F633EAA6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17BB7B4-F999-6230-5C43-CBFBD8E6D3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6FF3B25-A6D5-C238-6208-A1DA233F18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9535F-5E3A-C6F2-6620-2958C4ED904D}"/>
              </a:ext>
            </a:extLst>
          </p:cNvPr>
          <p:cNvSpPr txBox="1"/>
          <p:nvPr/>
        </p:nvSpPr>
        <p:spPr>
          <a:xfrm>
            <a:off x="1613884" y="1225431"/>
            <a:ext cx="8960112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Schema Valutazione CONTRIBUTI (Investimenti)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83DB465-6D7C-338A-AA7D-974CDA8A7340}"/>
              </a:ext>
            </a:extLst>
          </p:cNvPr>
          <p:cNvSpPr txBox="1"/>
          <p:nvPr/>
        </p:nvSpPr>
        <p:spPr>
          <a:xfrm>
            <a:off x="1707886" y="4961053"/>
            <a:ext cx="89601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dirty="0"/>
              <a:t>Se il profilo formativo/esperienziale è giudicato non pertinente (punteggio 0), la domanda è </a:t>
            </a:r>
            <a:r>
              <a:rPr lang="it-IT" sz="14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automaticamente inammissibile</a:t>
            </a:r>
            <a:r>
              <a:rPr lang="it-IT" sz="1400" b="1" dirty="0"/>
              <a:t>,</a:t>
            </a:r>
            <a:r>
              <a:rPr lang="it-IT" sz="1400" dirty="0"/>
              <a:t> a prescindere dagli altri voti.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182F027-4DDA-6C51-F1A9-62C430120F45}"/>
              </a:ext>
            </a:extLst>
          </p:cNvPr>
          <p:cNvSpPr txBox="1"/>
          <p:nvPr/>
        </p:nvSpPr>
        <p:spPr>
          <a:xfrm>
            <a:off x="1707886" y="5612127"/>
            <a:ext cx="92922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Soglia di ammissibilità </a:t>
            </a:r>
            <a:r>
              <a:rPr lang="it-IT" dirty="0"/>
              <a:t>alle agevolazioni per il voucher punteggio complessivo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≥ 17 </a:t>
            </a:r>
          </a:p>
        </p:txBody>
      </p:sp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D7FC1E66-C943-9912-1F36-6CE78C343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384666"/>
              </p:ext>
            </p:extLst>
          </p:nvPr>
        </p:nvGraphicFramePr>
        <p:xfrm>
          <a:off x="1618004" y="2383375"/>
          <a:ext cx="8955992" cy="2346960"/>
        </p:xfrm>
        <a:graphic>
          <a:graphicData uri="http://schemas.openxmlformats.org/drawingml/2006/table">
            <a:tbl>
              <a:tblPr/>
              <a:tblGrid>
                <a:gridCol w="2226026">
                  <a:extLst>
                    <a:ext uri="{9D8B030D-6E8A-4147-A177-3AD203B41FA5}">
                      <a16:colId xmlns:a16="http://schemas.microsoft.com/office/drawing/2014/main" val="278138530"/>
                    </a:ext>
                  </a:extLst>
                </a:gridCol>
                <a:gridCol w="3871245">
                  <a:extLst>
                    <a:ext uri="{9D8B030D-6E8A-4147-A177-3AD203B41FA5}">
                      <a16:colId xmlns:a16="http://schemas.microsoft.com/office/drawing/2014/main" val="549451845"/>
                    </a:ext>
                  </a:extLst>
                </a:gridCol>
                <a:gridCol w="1478422">
                  <a:extLst>
                    <a:ext uri="{9D8B030D-6E8A-4147-A177-3AD203B41FA5}">
                      <a16:colId xmlns:a16="http://schemas.microsoft.com/office/drawing/2014/main" val="835514555"/>
                    </a:ext>
                  </a:extLst>
                </a:gridCol>
                <a:gridCol w="1380299">
                  <a:extLst>
                    <a:ext uri="{9D8B030D-6E8A-4147-A177-3AD203B41FA5}">
                      <a16:colId xmlns:a16="http://schemas.microsoft.com/office/drawing/2014/main" val="42741338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Sotto-criterio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Livello di Valutazione / Descrittore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 MAX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316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it-IT" sz="1400" b="1" dirty="0"/>
                        <a:t>a.1)</a:t>
                      </a:r>
                      <a:r>
                        <a:rPr lang="it-IT" sz="1400" dirty="0"/>
                        <a:t> Coerenza competenze e esperienze rispetto a dimensione e complessità iniziativa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Mancata dimostrazione di esperienze e competenze utili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0 (</a:t>
                      </a:r>
                      <a:r>
                        <a:rPr lang="it-IT" sz="1400" b="1" kern="1200" dirty="0" err="1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Inamm</a:t>
                      </a:r>
                      <a:r>
                        <a:rPr lang="it-IT" sz="1400" dirty="0"/>
                        <a:t>.)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/>
                        <a:t>8</a:t>
                      </a: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727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Esperienze e competenze utili alla realizzazione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648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 dirty="0"/>
                    </a:p>
                    <a:p>
                      <a:pPr>
                        <a:buNone/>
                      </a:pPr>
                      <a:endParaRPr lang="it-IT" sz="1400" dirty="0"/>
                    </a:p>
                    <a:p>
                      <a:pPr>
                        <a:buNone/>
                      </a:pP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Esperienze e competenze pienamente coerenti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0798971"/>
                  </a:ext>
                </a:extLst>
              </a:tr>
            </a:tbl>
          </a:graphicData>
        </a:graphic>
      </p:graphicFrame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4114559-C796-F880-69B4-1B523AB3C09E}"/>
              </a:ext>
            </a:extLst>
          </p:cNvPr>
          <p:cNvSpPr txBox="1"/>
          <p:nvPr/>
        </p:nvSpPr>
        <p:spPr>
          <a:xfrm>
            <a:off x="1613884" y="2014043"/>
            <a:ext cx="61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Criterio a) Adeguatezza e coerenza competenze/esperienze</a:t>
            </a:r>
          </a:p>
        </p:txBody>
      </p:sp>
    </p:spTree>
    <p:extLst>
      <p:ext uri="{BB962C8B-B14F-4D97-AF65-F5344CB8AC3E}">
        <p14:creationId xmlns:p14="http://schemas.microsoft.com/office/powerpoint/2010/main" val="3067435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ADD71-1872-5CFB-491A-6913DFE63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154B0A3-E56E-E8E1-EA62-3B1894D2E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0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BE35185-DF45-13E1-2942-78BA2D624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62463AA-FC84-347B-AD7C-92B0AFAAA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83D48BC-CDF2-F2F3-C130-D27667261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78B5193-A984-07FD-AEAF-18182A0E1F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8B78054-A388-F7C0-86BA-4088A262E658}"/>
              </a:ext>
            </a:extLst>
          </p:cNvPr>
          <p:cNvSpPr txBox="1"/>
          <p:nvPr/>
        </p:nvSpPr>
        <p:spPr>
          <a:xfrm>
            <a:off x="1589670" y="1209749"/>
            <a:ext cx="8960112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Schema Valutazione CONTRIBUTI (Investimenti)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9D2E57C-A596-DE0C-4F77-877223C98E10}"/>
              </a:ext>
            </a:extLst>
          </p:cNvPr>
          <p:cNvSpPr txBox="1"/>
          <p:nvPr/>
        </p:nvSpPr>
        <p:spPr>
          <a:xfrm>
            <a:off x="1589670" y="2067066"/>
            <a:ext cx="61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Criterio b) Capacità di presidiare il processo tecnico-produttivo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DAEDD81-B936-AB1A-CBCD-C6AEFEDE3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508303"/>
              </p:ext>
            </p:extLst>
          </p:nvPr>
        </p:nvGraphicFramePr>
        <p:xfrm>
          <a:off x="1589670" y="2621064"/>
          <a:ext cx="9196548" cy="1859280"/>
        </p:xfrm>
        <a:graphic>
          <a:graphicData uri="http://schemas.openxmlformats.org/drawingml/2006/table">
            <a:tbl>
              <a:tblPr/>
              <a:tblGrid>
                <a:gridCol w="2299137">
                  <a:extLst>
                    <a:ext uri="{9D8B030D-6E8A-4147-A177-3AD203B41FA5}">
                      <a16:colId xmlns:a16="http://schemas.microsoft.com/office/drawing/2014/main" val="2394944030"/>
                    </a:ext>
                  </a:extLst>
                </a:gridCol>
                <a:gridCol w="4359310">
                  <a:extLst>
                    <a:ext uri="{9D8B030D-6E8A-4147-A177-3AD203B41FA5}">
                      <a16:colId xmlns:a16="http://schemas.microsoft.com/office/drawing/2014/main" val="1667817645"/>
                    </a:ext>
                  </a:extLst>
                </a:gridCol>
                <a:gridCol w="1085316">
                  <a:extLst>
                    <a:ext uri="{9D8B030D-6E8A-4147-A177-3AD203B41FA5}">
                      <a16:colId xmlns:a16="http://schemas.microsoft.com/office/drawing/2014/main" val="630638933"/>
                    </a:ext>
                  </a:extLst>
                </a:gridCol>
                <a:gridCol w="1452785">
                  <a:extLst>
                    <a:ext uri="{9D8B030D-6E8A-4147-A177-3AD203B41FA5}">
                      <a16:colId xmlns:a16="http://schemas.microsoft.com/office/drawing/2014/main" val="20365346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Sotto-criterio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Livello di Valutazione / Descrittore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 MAX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8153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/>
                        <a:t>b.1)</a:t>
                      </a:r>
                      <a:r>
                        <a:rPr lang="it-IT" sz="1400" dirty="0"/>
                        <a:t> Coerenza competenze tecniche disponibili (soci, dipendenti, esterni) e ruoli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Mancata dimostrazione competenze necessarie al presidio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0 (</a:t>
                      </a:r>
                      <a:r>
                        <a:rPr lang="it-IT" sz="1400" dirty="0" err="1"/>
                        <a:t>Inamm</a:t>
                      </a:r>
                      <a:r>
                        <a:rPr lang="it-IT" sz="1400" dirty="0"/>
                        <a:t>.)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/>
                        <a:t>4</a:t>
                      </a: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790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/>
                        <a:t>Adeguatezza delle competenze necessarie al presidio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497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/>
                        <a:t>Piena rispondenza delle competenze necessarie al presidio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8318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798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E79DE-25A2-1026-4A89-EC275787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7952F04-C2D5-05FE-E327-7349DC6EB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0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C678DF0-3F50-85EB-8D7E-A7D10E6F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F3C0EC2-D9EB-1127-DC13-A6740C512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9324941-FE1E-6EB7-9665-882E0C0927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8CBF63E-8884-7057-7224-29E879D3BD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A6280A5-EFA8-CF89-086A-89027A558708}"/>
              </a:ext>
            </a:extLst>
          </p:cNvPr>
          <p:cNvSpPr txBox="1"/>
          <p:nvPr/>
        </p:nvSpPr>
        <p:spPr>
          <a:xfrm>
            <a:off x="1525578" y="808280"/>
            <a:ext cx="8960112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Schema Valutazione CONTRIBUTI (Investimenti)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504C74F-8A99-618D-822A-20CDFDE60278}"/>
              </a:ext>
            </a:extLst>
          </p:cNvPr>
          <p:cNvSpPr txBox="1"/>
          <p:nvPr/>
        </p:nvSpPr>
        <p:spPr>
          <a:xfrm>
            <a:off x="1525578" y="1493389"/>
            <a:ext cx="61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Criterio c) Vantaggio competitivo e strategie di marketing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24DF887B-AE73-021F-2C6F-9506E375B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647854"/>
              </p:ext>
            </p:extLst>
          </p:nvPr>
        </p:nvGraphicFramePr>
        <p:xfrm>
          <a:off x="1525578" y="1885832"/>
          <a:ext cx="9148119" cy="4133319"/>
        </p:xfrm>
        <a:graphic>
          <a:graphicData uri="http://schemas.openxmlformats.org/drawingml/2006/table">
            <a:tbl>
              <a:tblPr/>
              <a:tblGrid>
                <a:gridCol w="3362616">
                  <a:extLst>
                    <a:ext uri="{9D8B030D-6E8A-4147-A177-3AD203B41FA5}">
                      <a16:colId xmlns:a16="http://schemas.microsoft.com/office/drawing/2014/main" val="4001005811"/>
                    </a:ext>
                  </a:extLst>
                </a:gridCol>
                <a:gridCol w="2734655">
                  <a:extLst>
                    <a:ext uri="{9D8B030D-6E8A-4147-A177-3AD203B41FA5}">
                      <a16:colId xmlns:a16="http://schemas.microsoft.com/office/drawing/2014/main" val="3996768271"/>
                    </a:ext>
                  </a:extLst>
                </a:gridCol>
                <a:gridCol w="1452785">
                  <a:extLst>
                    <a:ext uri="{9D8B030D-6E8A-4147-A177-3AD203B41FA5}">
                      <a16:colId xmlns:a16="http://schemas.microsoft.com/office/drawing/2014/main" val="3074926199"/>
                    </a:ext>
                  </a:extLst>
                </a:gridCol>
                <a:gridCol w="1598063">
                  <a:extLst>
                    <a:ext uri="{9D8B030D-6E8A-4147-A177-3AD203B41FA5}">
                      <a16:colId xmlns:a16="http://schemas.microsoft.com/office/drawing/2014/main" val="1740695425"/>
                    </a:ext>
                  </a:extLst>
                </a:gridCol>
              </a:tblGrid>
              <a:tr h="58575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Sotto-criterio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Livello di Valutazione / Descrittore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 MAX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580382"/>
                  </a:ext>
                </a:extLst>
              </a:tr>
              <a:tr h="8698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c.1)</a:t>
                      </a:r>
                      <a:r>
                        <a:rPr lang="it-IT" sz="1400" dirty="0">
                          <a:effectLst/>
                          <a:latin typeface="Google Sans Text"/>
                        </a:rPr>
                        <a:t> Grado approfondimento analisi di mercato e vantaggio competitivo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Analisi: Generica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0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2</a:t>
                      </a: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9801917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Analisi: Adeguata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1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901925"/>
                  </a:ext>
                </a:extLst>
              </a:tr>
              <a:tr h="585757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Analisi: Puntuale ed esaustiva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2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782975"/>
                  </a:ext>
                </a:extLst>
              </a:tr>
              <a:tr h="10878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c.2)</a:t>
                      </a:r>
                      <a:r>
                        <a:rPr lang="it-IT" sz="1400" dirty="0">
                          <a:effectLst/>
                          <a:latin typeface="Google Sans Text"/>
                        </a:rPr>
                        <a:t> Coerenza ed efficacia strategie in rapporto a prodotto/servizio e mercato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Strategie genericamente delineate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0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2</a:t>
                      </a: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131227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Strategie appropriate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1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78524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Strategie coerenti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2</a:t>
                      </a:r>
                    </a:p>
                  </a:txBody>
                  <a:tcPr marL="83680" marR="83680" marT="41840" marB="4184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dirty="0"/>
                    </a:p>
                  </a:txBody>
                  <a:tcPr marL="83680" marR="83680" marT="41840" marB="4184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15217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252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1FD3C-5CE7-0709-073D-100E9F63B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1D360BD-4BC1-F6C1-6C93-9F49F0878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0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CE722AE-4922-C310-A0D2-639F72EA5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E1ADDCF-5A1D-7B0F-5A73-EF846AF0F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8E12182-6570-FFC1-A3FD-ED18B5F26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618D55D-7D1C-7074-A38F-FA2E4FE14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4A00DF4-992F-C57F-6D3A-873ABCDE8209}"/>
              </a:ext>
            </a:extLst>
          </p:cNvPr>
          <p:cNvSpPr txBox="1"/>
          <p:nvPr/>
        </p:nvSpPr>
        <p:spPr>
          <a:xfrm>
            <a:off x="1618004" y="352700"/>
            <a:ext cx="61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Criterio d) Sostenibilità tecnico-economica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9CB7E38B-07AB-70E0-60E8-ADFD1EED02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580956"/>
              </p:ext>
            </p:extLst>
          </p:nvPr>
        </p:nvGraphicFramePr>
        <p:xfrm>
          <a:off x="1522956" y="1237054"/>
          <a:ext cx="9146088" cy="4815643"/>
        </p:xfrm>
        <a:graphic>
          <a:graphicData uri="http://schemas.openxmlformats.org/drawingml/2006/table">
            <a:tbl>
              <a:tblPr/>
              <a:tblGrid>
                <a:gridCol w="2493567">
                  <a:extLst>
                    <a:ext uri="{9D8B030D-6E8A-4147-A177-3AD203B41FA5}">
                      <a16:colId xmlns:a16="http://schemas.microsoft.com/office/drawing/2014/main" val="1606547255"/>
                    </a:ext>
                  </a:extLst>
                </a:gridCol>
                <a:gridCol w="4255806">
                  <a:extLst>
                    <a:ext uri="{9D8B030D-6E8A-4147-A177-3AD203B41FA5}">
                      <a16:colId xmlns:a16="http://schemas.microsoft.com/office/drawing/2014/main" val="4080088615"/>
                    </a:ext>
                  </a:extLst>
                </a:gridCol>
                <a:gridCol w="1080664">
                  <a:extLst>
                    <a:ext uri="{9D8B030D-6E8A-4147-A177-3AD203B41FA5}">
                      <a16:colId xmlns:a16="http://schemas.microsoft.com/office/drawing/2014/main" val="1215141332"/>
                    </a:ext>
                  </a:extLst>
                </a:gridCol>
                <a:gridCol w="1316051">
                  <a:extLst>
                    <a:ext uri="{9D8B030D-6E8A-4147-A177-3AD203B41FA5}">
                      <a16:colId xmlns:a16="http://schemas.microsoft.com/office/drawing/2014/main" val="2706603582"/>
                    </a:ext>
                  </a:extLst>
                </a:gridCol>
              </a:tblGrid>
              <a:tr h="3534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Sotto-criterio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Livello di Valutazione / Descrittore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kern="1200" dirty="0">
                          <a:solidFill>
                            <a:srgbClr val="EE6611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Punteggio MAX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894056"/>
                  </a:ext>
                </a:extLst>
              </a:tr>
              <a:tr h="504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d.1)</a:t>
                      </a:r>
                      <a:r>
                        <a:rPr lang="it-IT" sz="1400" dirty="0">
                          <a:effectLst/>
                          <a:latin typeface="Google Sans Text"/>
                        </a:rPr>
                        <a:t> Articolazione delle spese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Programma di investimento genericamente delineato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0 (</a:t>
                      </a:r>
                      <a:r>
                        <a:rPr lang="it-IT" sz="1400" dirty="0" err="1">
                          <a:effectLst/>
                          <a:latin typeface="Google Sans Text"/>
                        </a:rPr>
                        <a:t>Inamm</a:t>
                      </a:r>
                      <a:r>
                        <a:rPr lang="it-IT" sz="1400" dirty="0">
                          <a:effectLst/>
                          <a:latin typeface="Google Sans Text"/>
                        </a:rPr>
                        <a:t>.)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2</a:t>
                      </a: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343804"/>
                  </a:ext>
                </a:extLst>
              </a:tr>
              <a:tr h="656316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Programma di investimento adeguatamente rappresentato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1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680256"/>
                  </a:ext>
                </a:extLst>
              </a:tr>
              <a:tr h="35340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Programma di investimento dettagliato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2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272598"/>
                  </a:ext>
                </a:extLst>
              </a:tr>
              <a:tr h="7262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d.2)</a:t>
                      </a:r>
                      <a:r>
                        <a:rPr lang="it-IT" sz="1400" dirty="0">
                          <a:effectLst/>
                          <a:latin typeface="Google Sans Text"/>
                        </a:rPr>
                        <a:t> Ammissibilità e funzionalità delle spese (immobilizzazioni)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Immobilizzazioni non ammissibili/funzionali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0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3</a:t>
                      </a: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619697"/>
                  </a:ext>
                </a:extLst>
              </a:tr>
              <a:tr h="50485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Immobilizzazioni ammissibili/funzionali in misura adeguata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1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7359308"/>
                  </a:ext>
                </a:extLst>
              </a:tr>
              <a:tr h="50485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Immobilizzazioni ammissibili, funzionali e organiche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3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76570"/>
                  </a:ext>
                </a:extLst>
              </a:tr>
              <a:tr h="504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b="1">
                          <a:effectLst/>
                          <a:latin typeface="Google Sans Text"/>
                        </a:rPr>
                        <a:t>d.3)</a:t>
                      </a:r>
                      <a:r>
                        <a:rPr lang="it-IT" sz="1400">
                          <a:effectLst/>
                          <a:latin typeface="Google Sans Text"/>
                        </a:rPr>
                        <a:t> Coerenza e credibilità fonti finanziarie, ricavi e costi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Analisi generica (fonti, costi e ricavi)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0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b="1" dirty="0">
                          <a:effectLst/>
                          <a:latin typeface="Google Sans Text"/>
                        </a:rPr>
                        <a:t>2</a:t>
                      </a: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618034"/>
                  </a:ext>
                </a:extLst>
              </a:tr>
              <a:tr h="35340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Analisi adeguata (fonti </a:t>
                      </a:r>
                      <a:r>
                        <a:rPr lang="it-IT" sz="1400" b="1" dirty="0">
                          <a:effectLst/>
                          <a:latin typeface="Google Sans Text"/>
                        </a:rPr>
                        <a:t>O</a:t>
                      </a:r>
                      <a:r>
                        <a:rPr lang="it-IT" sz="1400" dirty="0">
                          <a:effectLst/>
                          <a:latin typeface="Google Sans Text"/>
                        </a:rPr>
                        <a:t> costi/ricavi)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1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904280"/>
                  </a:ext>
                </a:extLst>
              </a:tr>
              <a:tr h="35340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40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400">
                          <a:effectLst/>
                          <a:latin typeface="Google Sans Text"/>
                        </a:rPr>
                        <a:t>Analisi adeguata (fonti </a:t>
                      </a:r>
                      <a:r>
                        <a:rPr lang="it-IT" sz="1400" b="1">
                          <a:effectLst/>
                          <a:latin typeface="Google Sans Text"/>
                        </a:rPr>
                        <a:t>E</a:t>
                      </a:r>
                      <a:r>
                        <a:rPr lang="it-IT" sz="1400">
                          <a:effectLst/>
                          <a:latin typeface="Google Sans Text"/>
                        </a:rPr>
                        <a:t> costi/ricavi)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400" dirty="0">
                          <a:effectLst/>
                          <a:latin typeface="Google Sans Text"/>
                        </a:rPr>
                        <a:t>2</a:t>
                      </a: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1400" dirty="0">
                        <a:effectLst/>
                        <a:latin typeface="Google Sans Text"/>
                      </a:endParaRPr>
                    </a:p>
                  </a:txBody>
                  <a:tcPr marL="47817" marR="47817" marT="23908" marB="2390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456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675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2B1553D-B46D-4503-B322-B5911CB3F7C6}"/>
              </a:ext>
            </a:extLst>
          </p:cNvPr>
          <p:cNvSpPr txBox="1"/>
          <p:nvPr/>
        </p:nvSpPr>
        <p:spPr>
          <a:xfrm>
            <a:off x="1280720" y="1008927"/>
            <a:ext cx="914399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EE6611"/>
                </a:solidFill>
              </a:rPr>
              <a:t>A CHI SI RIVOLGE</a:t>
            </a:r>
          </a:p>
          <a:p>
            <a:pPr algn="just"/>
            <a:r>
              <a:rPr lang="it-IT" b="0" i="0" dirty="0">
                <a:effectLst/>
              </a:rPr>
              <a:t>L’incentivo è rivolto ai giovani </a:t>
            </a:r>
            <a:r>
              <a:rPr lang="it-IT" b="1" i="0" dirty="0">
                <a:effectLst/>
              </a:rPr>
              <a:t>tra i 18 anni compiuti e i 35 anni non ancora compiuti</a:t>
            </a:r>
            <a:r>
              <a:rPr lang="it-IT" b="0" i="0" dirty="0">
                <a:effectLst/>
              </a:rPr>
              <a:t>, che sono in una condizione di inattività, inoccupazione o disoccupazione, nonché ai disoccupati del Programma GOL (Garanzia di occupabilità dei lavoratori) e ai cosiddetti working </a:t>
            </a:r>
            <a:r>
              <a:rPr lang="it-IT" b="0" i="0" dirty="0" err="1">
                <a:effectLst/>
              </a:rPr>
              <a:t>poor</a:t>
            </a:r>
            <a:r>
              <a:rPr lang="it-IT" b="0" i="0" dirty="0">
                <a:effectLst/>
              </a:rPr>
              <a:t>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415AC7D-30DE-4280-957F-9838D286041D}"/>
              </a:ext>
            </a:extLst>
          </p:cNvPr>
          <p:cNvSpPr txBox="1"/>
          <p:nvPr/>
        </p:nvSpPr>
        <p:spPr>
          <a:xfrm>
            <a:off x="1280721" y="2736934"/>
            <a:ext cx="914399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EE6611"/>
                </a:solidFill>
              </a:rPr>
              <a:t>COSA SI PUÒ FARE</a:t>
            </a:r>
          </a:p>
          <a:p>
            <a:pPr algn="just"/>
            <a:r>
              <a:rPr lang="it-IT" b="0" i="0" dirty="0">
                <a:effectLst/>
              </a:rPr>
              <a:t>È possibile avviare nuove iniziative di autoimpiego in tutti i settori economici, ad eccezione della produzione primaria nei settori dell’agricoltura, della pesca e dell’acquacoltura.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758C659-BB78-4BCD-A0C1-38C577CB4CA8}"/>
              </a:ext>
            </a:extLst>
          </p:cNvPr>
          <p:cNvSpPr txBox="1"/>
          <p:nvPr/>
        </p:nvSpPr>
        <p:spPr>
          <a:xfrm>
            <a:off x="1280720" y="4066272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EE6611"/>
                </a:solidFill>
              </a:rPr>
              <a:t>Settori ammessi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A44AFF05-069C-4EF4-9509-4CB24F04A1BD}"/>
              </a:ext>
            </a:extLst>
          </p:cNvPr>
          <p:cNvSpPr/>
          <p:nvPr/>
        </p:nvSpPr>
        <p:spPr>
          <a:xfrm>
            <a:off x="1280720" y="5252475"/>
            <a:ext cx="2004969" cy="715165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dirty="0">
                <a:solidFill>
                  <a:srgbClr val="2F5496"/>
                </a:solidFill>
              </a:rPr>
              <a:t>ATTIVITÀ DI PRODUZIONE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E92F4CB5-9419-4B06-93F4-D5CD6F114377}"/>
              </a:ext>
            </a:extLst>
          </p:cNvPr>
          <p:cNvSpPr/>
          <p:nvPr/>
        </p:nvSpPr>
        <p:spPr>
          <a:xfrm>
            <a:off x="8537965" y="4704772"/>
            <a:ext cx="2004969" cy="715165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SERVIZI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6F1C65EE-AA7B-46AD-A84F-3A4474490A70}"/>
              </a:ext>
            </a:extLst>
          </p:cNvPr>
          <p:cNvSpPr/>
          <p:nvPr/>
        </p:nvSpPr>
        <p:spPr>
          <a:xfrm>
            <a:off x="7044579" y="5362012"/>
            <a:ext cx="2004969" cy="715165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TURISMO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DCF9EAF4-DC25-4E37-830F-18C7FAE024B8}"/>
              </a:ext>
            </a:extLst>
          </p:cNvPr>
          <p:cNvSpPr/>
          <p:nvPr/>
        </p:nvSpPr>
        <p:spPr>
          <a:xfrm>
            <a:off x="2892322" y="4709471"/>
            <a:ext cx="2004969" cy="715165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COMMERCIO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82E72EE8-4636-4726-8BE6-79B1F4B62D73}"/>
              </a:ext>
            </a:extLst>
          </p:cNvPr>
          <p:cNvSpPr/>
          <p:nvPr/>
        </p:nvSpPr>
        <p:spPr>
          <a:xfrm>
            <a:off x="4288350" y="5248136"/>
            <a:ext cx="2004969" cy="715165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LIBERE PROFESSIONI</a:t>
            </a: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F6CC8C41-137E-4140-ADEF-C1E00DA780CD}"/>
              </a:ext>
            </a:extLst>
          </p:cNvPr>
          <p:cNvSpPr/>
          <p:nvPr/>
        </p:nvSpPr>
        <p:spPr>
          <a:xfrm>
            <a:off x="5899952" y="4704772"/>
            <a:ext cx="2004969" cy="715165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ARTIGIANATO</a:t>
            </a:r>
          </a:p>
        </p:txBody>
      </p:sp>
    </p:spTree>
    <p:extLst>
      <p:ext uri="{BB962C8B-B14F-4D97-AF65-F5344CB8AC3E}">
        <p14:creationId xmlns:p14="http://schemas.microsoft.com/office/powerpoint/2010/main" val="2419979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1D0C4-CA86-1EEC-05E8-7DDA0E31F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976783A-6339-4D08-95A1-B43F816D5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D14F454-10C4-1139-A880-ACC06220C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04C6512-58FE-3F1A-0694-2B0F6B913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670DB16-EA83-A4A9-6DAC-264FFA1D6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2E33FA4-1EED-FC85-B02D-F6E67C5722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E9677C1-4EA5-79C2-844C-7D4D96E82498}"/>
              </a:ext>
            </a:extLst>
          </p:cNvPr>
          <p:cNvSpPr txBox="1"/>
          <p:nvPr/>
        </p:nvSpPr>
        <p:spPr>
          <a:xfrm>
            <a:off x="1615944" y="1249960"/>
            <a:ext cx="8960112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Le Premialità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42F0988-B71D-1285-DFCC-9A78E8B73FF9}"/>
              </a:ext>
            </a:extLst>
          </p:cNvPr>
          <p:cNvSpPr txBox="1"/>
          <p:nvPr/>
        </p:nvSpPr>
        <p:spPr>
          <a:xfrm>
            <a:off x="1707887" y="4362436"/>
            <a:ext cx="8960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Se il profilo formativo/esperienziale è giudicato non pertinente (punteggio 0), la domanda è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automaticamente inammissibile</a:t>
            </a:r>
            <a:r>
              <a:rPr lang="it-IT" b="1" dirty="0"/>
              <a:t>,</a:t>
            </a:r>
            <a:r>
              <a:rPr lang="it-IT" dirty="0"/>
              <a:t> a prescindere dagli altri voti.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8B13E74-819E-9652-DC82-852F9A453536}"/>
              </a:ext>
            </a:extLst>
          </p:cNvPr>
          <p:cNvSpPr txBox="1"/>
          <p:nvPr/>
        </p:nvSpPr>
        <p:spPr>
          <a:xfrm>
            <a:off x="1615946" y="1750732"/>
            <a:ext cx="8960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Le premialità sono identiche per entrambe le linee e possono fare la differenza tra l'esclusione e l'ammissione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BF51E8-A371-8A7C-7C93-A7EEA6063F24}"/>
              </a:ext>
            </a:extLst>
          </p:cNvPr>
          <p:cNvSpPr txBox="1"/>
          <p:nvPr/>
        </p:nvSpPr>
        <p:spPr>
          <a:xfrm>
            <a:off x="1707886" y="2415474"/>
            <a:ext cx="88681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Corso ENM </a:t>
            </a:r>
            <a:r>
              <a:rPr lang="it-IT" dirty="0"/>
              <a:t>(Ente Nazionale Microcredito): Fino a 10 punti se ottieni la valutazione "Eccellente" (Area A).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Capitale Proprio </a:t>
            </a:r>
            <a:r>
              <a:rPr lang="it-IT" dirty="0"/>
              <a:t>(C/C Vincolato): Fino a 10 punti. Dimostrare di avere liquidità pronta (22% del richiesto) segnala estrema solidità.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Socio Esperto</a:t>
            </a:r>
            <a:r>
              <a:rPr lang="it-IT" dirty="0"/>
              <a:t>: 10 punti se inserisci un socio di minoranza (persona o azienda) con 5 anni di esperienza specifica nel settore,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D01E9C9-FD4F-6445-F22A-E9F9CB3518D4}"/>
              </a:ext>
            </a:extLst>
          </p:cNvPr>
          <p:cNvSpPr txBox="1"/>
          <p:nvPr/>
        </p:nvSpPr>
        <p:spPr>
          <a:xfrm>
            <a:off x="1707887" y="5299802"/>
            <a:ext cx="8868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Soglia di ammissibilità </a:t>
            </a:r>
            <a:r>
              <a:rPr lang="it-IT" dirty="0"/>
              <a:t>alle agevolazioni </a:t>
            </a:r>
            <a:r>
              <a:rPr lang="it-IT" i="1" dirty="0"/>
              <a:t>voucher</a:t>
            </a:r>
            <a:r>
              <a:rPr lang="it-IT" dirty="0"/>
              <a:t> e </a:t>
            </a:r>
            <a:r>
              <a:rPr lang="it-IT" i="1" dirty="0"/>
              <a:t>contributo investimento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≥ 17 </a:t>
            </a:r>
          </a:p>
        </p:txBody>
      </p:sp>
    </p:spTree>
    <p:extLst>
      <p:ext uri="{BB962C8B-B14F-4D97-AF65-F5344CB8AC3E}">
        <p14:creationId xmlns:p14="http://schemas.microsoft.com/office/powerpoint/2010/main" val="681638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9B1A5C4-5F19-2FEF-6FF2-B90BD8444B5A}"/>
              </a:ext>
            </a:extLst>
          </p:cNvPr>
          <p:cNvSpPr txBox="1"/>
          <p:nvPr/>
        </p:nvSpPr>
        <p:spPr>
          <a:xfrm>
            <a:off x="1707888" y="1166070"/>
            <a:ext cx="8960112" cy="1828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EE6611"/>
                </a:solidFill>
              </a:rPr>
              <a:t>Procedura e termini di presentazione della domanda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agevolazioni sono concesse da parte di INVITALIA previa procedura di valutazione, seguendo l’ordine cronologico di arrivo. a domanda si presenta solo online sul sito Invitalia, con SPID/CIE/CNS e firma digitale del titolare/legale rappresentante allegando la descrizione o il piano dell’iniziativa secondo gli schemi ufficiali.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7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2E5FF4E-29A6-4A4A-A947-813489A6927A}"/>
              </a:ext>
            </a:extLst>
          </p:cNvPr>
          <p:cNvSpPr txBox="1"/>
          <p:nvPr/>
        </p:nvSpPr>
        <p:spPr>
          <a:xfrm>
            <a:off x="1594449" y="650109"/>
            <a:ext cx="9221597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EE6611"/>
                </a:solidFill>
              </a:rPr>
              <a:t>Soggetti richiedenti</a:t>
            </a:r>
          </a:p>
          <a:p>
            <a:endParaRPr lang="it-IT" sz="1400" b="1" dirty="0">
              <a:solidFill>
                <a:srgbClr val="EE6611"/>
              </a:solidFill>
            </a:endParaRPr>
          </a:p>
          <a:p>
            <a:pPr algn="just"/>
            <a:r>
              <a:rPr lang="it-IT" b="1" i="1" dirty="0">
                <a:solidFill>
                  <a:srgbClr val="EE6611"/>
                </a:solidFill>
              </a:rPr>
              <a:t>Iniziative economiche</a:t>
            </a:r>
          </a:p>
          <a:p>
            <a:pPr marL="285750" indent="-285750" algn="just">
              <a:buFontTx/>
              <a:buChar char="-"/>
            </a:pPr>
            <a:r>
              <a:rPr lang="it-IT" b="1" dirty="0">
                <a:solidFill>
                  <a:srgbClr val="EE6611"/>
                </a:solidFill>
              </a:rPr>
              <a:t>avviate </a:t>
            </a:r>
            <a:r>
              <a:rPr lang="it-IT" sz="1800" b="0" dirty="0">
                <a:latin typeface="+mn-lt"/>
              </a:rPr>
              <a:t>(</a:t>
            </a:r>
            <a:r>
              <a:rPr lang="it-IT" b="1" dirty="0">
                <a:solidFill>
                  <a:srgbClr val="EE6611"/>
                </a:solidFill>
              </a:rPr>
              <a:t>formalizzate</a:t>
            </a:r>
            <a:r>
              <a:rPr lang="it-IT" sz="1800" b="0" dirty="0">
                <a:latin typeface="+mn-lt"/>
              </a:rPr>
              <a:t>) nel mese di presentazione della domanda o in quello immediatamente precedente</a:t>
            </a:r>
          </a:p>
          <a:p>
            <a:pPr marL="285750" indent="-285750" algn="just">
              <a:buFontTx/>
              <a:buChar char="-"/>
            </a:pPr>
            <a:r>
              <a:rPr lang="it-IT" sz="1800" b="0" dirty="0">
                <a:latin typeface="+mn-lt"/>
              </a:rPr>
              <a:t>che risultino </a:t>
            </a:r>
            <a:r>
              <a:rPr lang="it-IT" b="1" dirty="0">
                <a:solidFill>
                  <a:srgbClr val="EE6611"/>
                </a:solidFill>
              </a:rPr>
              <a:t>inattive</a:t>
            </a:r>
          </a:p>
          <a:p>
            <a:pPr marL="285750" indent="-285750" algn="just">
              <a:buFontTx/>
              <a:buChar char="-"/>
            </a:pPr>
            <a:r>
              <a:rPr lang="it-IT" sz="1800" b="0" dirty="0">
                <a:latin typeface="+mn-lt"/>
              </a:rPr>
              <a:t>il cui </a:t>
            </a:r>
            <a:r>
              <a:rPr lang="it-IT" b="1" dirty="0">
                <a:solidFill>
                  <a:srgbClr val="EE6611"/>
                </a:solidFill>
              </a:rPr>
              <a:t>controllo e governance </a:t>
            </a:r>
            <a:r>
              <a:rPr lang="it-IT" sz="1800" b="0" dirty="0">
                <a:latin typeface="+mn-lt"/>
              </a:rPr>
              <a:t>siano affidati a </a:t>
            </a:r>
            <a:r>
              <a:rPr lang="it-IT" b="1" dirty="0">
                <a:solidFill>
                  <a:srgbClr val="EE6611"/>
                </a:solidFill>
              </a:rPr>
              <a:t>giovani</a:t>
            </a:r>
          </a:p>
          <a:p>
            <a:pPr marL="714375" indent="-174625" algn="just">
              <a:buFont typeface="Arial" panose="020B0604020202020204" pitchFamily="34" charset="0"/>
              <a:buChar char="•"/>
            </a:pPr>
            <a:r>
              <a:rPr lang="it-IT" dirty="0"/>
              <a:t>di età compresa tra i </a:t>
            </a:r>
            <a:r>
              <a:rPr lang="it-IT" b="1" dirty="0">
                <a:solidFill>
                  <a:srgbClr val="EE6611"/>
                </a:solidFill>
              </a:rPr>
              <a:t>18 e i 35 anni </a:t>
            </a:r>
            <a:r>
              <a:rPr lang="it-IT" dirty="0"/>
              <a:t>non compiuti</a:t>
            </a:r>
          </a:p>
          <a:p>
            <a:pPr marL="714375" indent="-174625" algn="just">
              <a:buFont typeface="Arial" panose="020B0604020202020204" pitchFamily="34" charset="0"/>
              <a:buChar char="•"/>
            </a:pPr>
            <a:r>
              <a:rPr lang="it-IT" sz="1800" b="0" dirty="0">
                <a:latin typeface="+mn-lt"/>
              </a:rPr>
              <a:t>che non siano stati  titolari o soci di attività analoghe nei </a:t>
            </a:r>
            <a:r>
              <a:rPr lang="it-IT" b="1" dirty="0">
                <a:solidFill>
                  <a:srgbClr val="EE6611"/>
                </a:solidFill>
              </a:rPr>
              <a:t>sei mesi precedenti</a:t>
            </a:r>
          </a:p>
          <a:p>
            <a:pPr marL="714375" indent="-174625" algn="just">
              <a:buFont typeface="Arial" panose="020B0604020202020204" pitchFamily="34" charset="0"/>
              <a:buChar char="•"/>
            </a:pPr>
            <a:r>
              <a:rPr lang="it-IT" dirty="0"/>
              <a:t>che si trovino alternativamente in condizione di:</a:t>
            </a:r>
          </a:p>
          <a:p>
            <a:pPr marL="714375" indent="-174625" algn="just">
              <a:buFont typeface="Arial" panose="020B0604020202020204" pitchFamily="34" charset="0"/>
              <a:buChar char="•"/>
            </a:pPr>
            <a:endParaRPr lang="it-IT" b="1" dirty="0">
              <a:solidFill>
                <a:srgbClr val="EE6611"/>
              </a:solidFill>
            </a:endParaRPr>
          </a:p>
          <a:p>
            <a:pPr marL="285750" indent="-285750">
              <a:buFontTx/>
              <a:buChar char="-"/>
            </a:pPr>
            <a:endParaRPr lang="it-IT" sz="1800" b="0" dirty="0">
              <a:latin typeface="+mn-lt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71BF07C3-566C-46D5-8B55-C5586C2AD97C}"/>
              </a:ext>
            </a:extLst>
          </p:cNvPr>
          <p:cNvSpPr/>
          <p:nvPr/>
        </p:nvSpPr>
        <p:spPr>
          <a:xfrm>
            <a:off x="4195342" y="3851521"/>
            <a:ext cx="2820501" cy="332468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INATTIVITA’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91BA43CA-5C84-4CEB-B2FF-1ED8345AE4F2}"/>
              </a:ext>
            </a:extLst>
          </p:cNvPr>
          <p:cNvSpPr/>
          <p:nvPr/>
        </p:nvSpPr>
        <p:spPr>
          <a:xfrm>
            <a:off x="4195342" y="4307671"/>
            <a:ext cx="2820501" cy="332468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INOCCUPAZIONE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0B15611A-BBAD-4E07-88EC-4304B970B991}"/>
              </a:ext>
            </a:extLst>
          </p:cNvPr>
          <p:cNvSpPr/>
          <p:nvPr/>
        </p:nvSpPr>
        <p:spPr>
          <a:xfrm>
            <a:off x="4195342" y="4786160"/>
            <a:ext cx="2820501" cy="332468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DISOCCUPAZIONE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3AE90326-3168-4C8A-BE84-7A37E1F6A641}"/>
              </a:ext>
            </a:extLst>
          </p:cNvPr>
          <p:cNvSpPr/>
          <p:nvPr/>
        </p:nvSpPr>
        <p:spPr>
          <a:xfrm>
            <a:off x="1868525" y="5264649"/>
            <a:ext cx="8454949" cy="332468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DISOCCUPATI DEL PROGRAMMA GOL (GARANZIA DI OCCUPABILITÀ DEI LAVORATORI)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257EF603-DB33-486F-BA28-C5117004606C}"/>
              </a:ext>
            </a:extLst>
          </p:cNvPr>
          <p:cNvSpPr/>
          <p:nvPr/>
        </p:nvSpPr>
        <p:spPr>
          <a:xfrm>
            <a:off x="4195342" y="5713829"/>
            <a:ext cx="2820501" cy="332468"/>
          </a:xfrm>
          <a:prstGeom prst="roundRect">
            <a:avLst/>
          </a:prstGeom>
          <a:solidFill>
            <a:schemeClr val="bg1"/>
          </a:solidFill>
          <a:ln>
            <a:solidFill>
              <a:srgbClr val="EE66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2F5496"/>
                </a:solidFill>
              </a:rPr>
              <a:t>«WORKING POOR»</a:t>
            </a:r>
          </a:p>
        </p:txBody>
      </p:sp>
    </p:spTree>
    <p:extLst>
      <p:ext uri="{BB962C8B-B14F-4D97-AF65-F5344CB8AC3E}">
        <p14:creationId xmlns:p14="http://schemas.microsoft.com/office/powerpoint/2010/main" val="834809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0483412-6980-47A4-B776-30DB5569271F}"/>
              </a:ext>
            </a:extLst>
          </p:cNvPr>
          <p:cNvSpPr txBox="1"/>
          <p:nvPr/>
        </p:nvSpPr>
        <p:spPr>
          <a:xfrm>
            <a:off x="1524000" y="1082514"/>
            <a:ext cx="914400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EE6611"/>
                </a:solidFill>
              </a:rPr>
              <a:t>LE AGEVOLAZIONI</a:t>
            </a:r>
          </a:p>
          <a:p>
            <a:pPr algn="just"/>
            <a:endParaRPr lang="it-IT" b="0" i="0" dirty="0">
              <a:solidFill>
                <a:srgbClr val="525252"/>
              </a:solidFill>
              <a:effectLst/>
            </a:endParaRPr>
          </a:p>
          <a:p>
            <a:pPr algn="just"/>
            <a:r>
              <a:rPr lang="it-IT" dirty="0"/>
              <a:t>Sono previste le seguenti </a:t>
            </a:r>
            <a:r>
              <a:rPr lang="it-IT" b="1" dirty="0">
                <a:solidFill>
                  <a:srgbClr val="EE6611"/>
                </a:solidFill>
              </a:rPr>
              <a:t>3 tipologie di agevolazioni</a:t>
            </a:r>
            <a:r>
              <a:rPr lang="it-IT" b="0" i="0" dirty="0">
                <a:solidFill>
                  <a:srgbClr val="525252"/>
                </a:solidFill>
                <a:effectLst/>
              </a:rPr>
              <a:t>:</a:t>
            </a:r>
          </a:p>
          <a:p>
            <a:pPr algn="just"/>
            <a:endParaRPr lang="it-IT" b="0" i="0" dirty="0">
              <a:solidFill>
                <a:srgbClr val="525252"/>
              </a:solidFill>
              <a:effectLst/>
            </a:endParaRPr>
          </a:p>
          <a:p>
            <a:pPr marL="342900" indent="-342900" algn="just">
              <a:buAutoNum type="arabicParenR"/>
            </a:pPr>
            <a:r>
              <a:rPr lang="it-IT" b="1" dirty="0">
                <a:solidFill>
                  <a:srgbClr val="EE6611"/>
                </a:solidFill>
              </a:rPr>
              <a:t>voucher</a:t>
            </a:r>
            <a:r>
              <a:rPr lang="it-IT" i="0" dirty="0">
                <a:effectLst/>
              </a:rPr>
              <a:t> al </a:t>
            </a:r>
            <a:r>
              <a:rPr lang="it-IT" dirty="0"/>
              <a:t>100% a fondo perduto </a:t>
            </a:r>
            <a:r>
              <a:rPr lang="it-IT" i="0" dirty="0">
                <a:effectLst/>
              </a:rPr>
              <a:t>fino a un importo di </a:t>
            </a:r>
            <a:r>
              <a:rPr lang="it-IT" dirty="0"/>
              <a:t>40.000 euro </a:t>
            </a:r>
            <a:r>
              <a:rPr lang="it-IT" i="0" dirty="0">
                <a:effectLst/>
              </a:rPr>
              <a:t>(elevabile a 50.000 euro)</a:t>
            </a:r>
          </a:p>
          <a:p>
            <a:pPr marL="342900" indent="-342900" algn="just">
              <a:buAutoNum type="arabicParenR"/>
            </a:pPr>
            <a:endParaRPr lang="it-IT" b="0" i="0" dirty="0">
              <a:solidFill>
                <a:srgbClr val="525252"/>
              </a:solidFill>
              <a:effectLst/>
            </a:endParaRPr>
          </a:p>
          <a:p>
            <a:pPr algn="just"/>
            <a:r>
              <a:rPr lang="it-IT" b="0" i="0" dirty="0">
                <a:solidFill>
                  <a:srgbClr val="525252"/>
                </a:solidFill>
                <a:effectLst/>
              </a:rPr>
              <a:t>2)</a:t>
            </a:r>
            <a:r>
              <a:rPr lang="it-IT" dirty="0"/>
              <a:t> contributo </a:t>
            </a:r>
            <a:r>
              <a:rPr lang="it-IT" b="1" dirty="0">
                <a:solidFill>
                  <a:srgbClr val="EE6611"/>
                </a:solidFill>
              </a:rPr>
              <a:t>del 75% a fondo perduto </a:t>
            </a:r>
            <a:r>
              <a:rPr lang="it-IT" dirty="0"/>
              <a:t>per programmi di investimento che hanno un importo massimo di </a:t>
            </a:r>
            <a:r>
              <a:rPr lang="it-IT" b="1" dirty="0">
                <a:solidFill>
                  <a:srgbClr val="EE6611"/>
                </a:solidFill>
              </a:rPr>
              <a:t>120.000 euro</a:t>
            </a:r>
          </a:p>
          <a:p>
            <a:pPr algn="just"/>
            <a:endParaRPr lang="it-IT" b="0" i="0" dirty="0">
              <a:solidFill>
                <a:srgbClr val="525252"/>
              </a:solidFill>
              <a:effectLst/>
            </a:endParaRPr>
          </a:p>
          <a:p>
            <a:pPr algn="just"/>
            <a:r>
              <a:rPr lang="it-IT" b="0" i="0" dirty="0">
                <a:solidFill>
                  <a:srgbClr val="525252"/>
                </a:solidFill>
                <a:effectLst/>
              </a:rPr>
              <a:t>3) </a:t>
            </a:r>
            <a:r>
              <a:rPr lang="it-IT" b="1" dirty="0">
                <a:solidFill>
                  <a:srgbClr val="EE6611"/>
                </a:solidFill>
              </a:rPr>
              <a:t>contributo del 70% a fondo perduto </a:t>
            </a:r>
            <a:r>
              <a:rPr lang="it-IT" dirty="0"/>
              <a:t>per programmi di investimento che hanno un importo compreso tra </a:t>
            </a:r>
            <a:r>
              <a:rPr lang="it-IT" b="1" dirty="0">
                <a:solidFill>
                  <a:srgbClr val="EE6611"/>
                </a:solidFill>
              </a:rPr>
              <a:t>120.000 euro </a:t>
            </a:r>
            <a:r>
              <a:rPr lang="it-IT" dirty="0"/>
              <a:t>e</a:t>
            </a:r>
            <a:r>
              <a:rPr lang="it-IT" b="1" dirty="0">
                <a:solidFill>
                  <a:srgbClr val="EE6611"/>
                </a:solidFill>
              </a:rPr>
              <a:t> 200.000 euro </a:t>
            </a:r>
          </a:p>
        </p:txBody>
      </p:sp>
    </p:spTree>
    <p:extLst>
      <p:ext uri="{BB962C8B-B14F-4D97-AF65-F5344CB8AC3E}">
        <p14:creationId xmlns:p14="http://schemas.microsoft.com/office/powerpoint/2010/main" val="219013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716C363-166B-44B3-8AE4-DA583787E519}"/>
              </a:ext>
            </a:extLst>
          </p:cNvPr>
          <p:cNvSpPr txBox="1"/>
          <p:nvPr/>
        </p:nvSpPr>
        <p:spPr>
          <a:xfrm>
            <a:off x="1585968" y="1065294"/>
            <a:ext cx="6100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EE6611"/>
                </a:solidFill>
              </a:rPr>
              <a:t>Voucher Resto al Sud 2.0</a:t>
            </a:r>
            <a:endParaRPr lang="it-IT" dirty="0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981361DD-2A2A-4787-92F8-2BFD2E704F7E}"/>
              </a:ext>
            </a:extLst>
          </p:cNvPr>
          <p:cNvSpPr/>
          <p:nvPr/>
        </p:nvSpPr>
        <p:spPr>
          <a:xfrm>
            <a:off x="1456570" y="1721992"/>
            <a:ext cx="4149023" cy="43065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E66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Contributo a fondo  perduto</a:t>
            </a:r>
          </a:p>
          <a:p>
            <a:pPr algn="ctr"/>
            <a:endParaRPr lang="it-IT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it-IT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it-IT" sz="5400" dirty="0">
                <a:solidFill>
                  <a:srgbClr val="2F5496"/>
                </a:solidFill>
              </a:rPr>
              <a:t>40.000</a:t>
            </a:r>
            <a:r>
              <a:rPr lang="it-IT" sz="4400" dirty="0">
                <a:solidFill>
                  <a:srgbClr val="2F5496"/>
                </a:solidFill>
              </a:rPr>
              <a:t> </a:t>
            </a:r>
            <a:r>
              <a:rPr lang="it-IT" sz="2800" dirty="0">
                <a:solidFill>
                  <a:srgbClr val="2F5496"/>
                </a:solidFill>
              </a:rPr>
              <a:t>euro</a:t>
            </a:r>
          </a:p>
          <a:p>
            <a:pPr algn="ctr"/>
            <a:endParaRPr lang="it-IT" sz="2800" dirty="0">
              <a:solidFill>
                <a:srgbClr val="2F5496"/>
              </a:solidFill>
            </a:endParaRPr>
          </a:p>
          <a:p>
            <a:pPr algn="ctr"/>
            <a:r>
              <a:rPr lang="it-IT" sz="2800" dirty="0">
                <a:solidFill>
                  <a:srgbClr val="2F5496"/>
                </a:solidFill>
              </a:rPr>
              <a:t> </a:t>
            </a:r>
            <a:r>
              <a:rPr lang="it-IT" sz="5400" dirty="0">
                <a:solidFill>
                  <a:srgbClr val="2F5496"/>
                </a:solidFill>
              </a:rPr>
              <a:t>50.000</a:t>
            </a:r>
            <a:r>
              <a:rPr lang="it-IT" sz="2800" dirty="0">
                <a:solidFill>
                  <a:srgbClr val="2F5496"/>
                </a:solidFill>
              </a:rPr>
              <a:t> euro </a:t>
            </a:r>
          </a:p>
          <a:p>
            <a:pPr algn="ctr"/>
            <a:r>
              <a:rPr lang="it-IT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caso di maggiorazione</a:t>
            </a:r>
            <a:endParaRPr lang="it-IT" sz="2800" dirty="0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74036FA2-B898-4576-A5A4-200DA45D7058}"/>
              </a:ext>
            </a:extLst>
          </p:cNvPr>
          <p:cNvSpPr/>
          <p:nvPr/>
        </p:nvSpPr>
        <p:spPr>
          <a:xfrm>
            <a:off x="6280637" y="1721992"/>
            <a:ext cx="4352081" cy="431803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E66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>
                <a:solidFill>
                  <a:srgbClr val="2F5496"/>
                </a:solidFill>
              </a:rPr>
              <a:t>fino al</a:t>
            </a:r>
          </a:p>
          <a:p>
            <a:pPr algn="ctr"/>
            <a:r>
              <a:rPr lang="it-IT" sz="5400" dirty="0">
                <a:solidFill>
                  <a:srgbClr val="2F5496"/>
                </a:solidFill>
              </a:rPr>
              <a:t>100%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A759E42-D8E1-4DB5-AC87-AEA60220DAB6}"/>
              </a:ext>
            </a:extLst>
          </p:cNvPr>
          <p:cNvSpPr txBox="1"/>
          <p:nvPr/>
        </p:nvSpPr>
        <p:spPr>
          <a:xfrm>
            <a:off x="7202502" y="1930574"/>
            <a:ext cx="26202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2F5496"/>
                </a:solidFill>
              </a:rPr>
              <a:t>SPESE AGEVOLABILI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7736ABE-0DC9-4037-A2E2-C68BED0AB4D4}"/>
              </a:ext>
            </a:extLst>
          </p:cNvPr>
          <p:cNvSpPr txBox="1"/>
          <p:nvPr/>
        </p:nvSpPr>
        <p:spPr>
          <a:xfrm>
            <a:off x="1892099" y="1721992"/>
            <a:ext cx="3353086" cy="76944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2F5496"/>
                </a:solidFill>
              </a:rPr>
              <a:t>CONTRIBUTO </a:t>
            </a:r>
          </a:p>
          <a:p>
            <a:pPr algn="ctr"/>
            <a:r>
              <a:rPr lang="it-IT" sz="2200" b="1" dirty="0">
                <a:solidFill>
                  <a:srgbClr val="2F5496"/>
                </a:solidFill>
              </a:rPr>
              <a:t>A FONDO PERDUTO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19A7627-8F93-487B-AE7B-D7258B4BB4A4}"/>
              </a:ext>
            </a:extLst>
          </p:cNvPr>
          <p:cNvSpPr/>
          <p:nvPr/>
        </p:nvSpPr>
        <p:spPr>
          <a:xfrm>
            <a:off x="3107253" y="3986378"/>
            <a:ext cx="209006" cy="491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EE6611"/>
                </a:solidFill>
              </a:ln>
              <a:solidFill>
                <a:srgbClr val="EE66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3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BCE2FF8-7FC9-4436-BE05-CE367D687564}"/>
              </a:ext>
            </a:extLst>
          </p:cNvPr>
          <p:cNvSpPr txBox="1"/>
          <p:nvPr/>
        </p:nvSpPr>
        <p:spPr>
          <a:xfrm>
            <a:off x="1472252" y="860837"/>
            <a:ext cx="9247495" cy="5642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it-IT" sz="22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Spese ammissibili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Sono ammissibili al contributo in forma di</a:t>
            </a:r>
            <a:r>
              <a:rPr lang="it-IT" sz="15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5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voucher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purché strettamente funzionali alle esigenze produttive e gestionali, le seguenti spese: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a) 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macchinari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impianti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attrezzature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arredi nuovi di fabbrica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b) 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programmi informatici 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servizi per le tecnologie dell’informazione e delle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telecomunicazioni, ivi comprese le licenze d’uso software, la progettazione e sviluppo di software applicativi, di piattaforme digitali e di app;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immobilizzazioni immateriali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con particolare riferimento all’acquisizione di competenze finalizzato allo sviluppo di prodotti, servizi, processi ad alto contenuto tecnologico, alla progettazione e sviluppo di portali web a scopo promozionale e del visual o digital brand, alla ideazione e realizzazione di marchi e denominazioni (brand naming);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d) </a:t>
            </a:r>
            <a:r>
              <a:rPr lang="it-IT" sz="15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consulenze tecnico-specialistiche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finalizzate: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i. alla progettazione e sviluppo di soluzioni innovative sia di processo che di prodotto;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 alla progettazione, sviluppo, realizzazione e analisi di prototipi, modelli, stampi e matrici;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iii. alle certificazioni ambientali e/o energetiche.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consulenze di cui al comma 1, lettera d): 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a) devono essere prestate da ETS;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b) sono ammissibili </a:t>
            </a:r>
            <a:r>
              <a:rPr lang="it-IT" sz="15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limite del 30% </a:t>
            </a:r>
            <a:r>
              <a:rPr lang="it-IT" sz="1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dell’importo complessivo del contributo in forma di voucher.   </a:t>
            </a:r>
            <a:endParaRPr lang="it-IT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03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2337" y="3937155"/>
            <a:ext cx="9318171" cy="1145097"/>
          </a:xfrm>
        </p:spPr>
        <p:txBody>
          <a:bodyPr anchor="ctr">
            <a:normAutofit fontScale="40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40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N.B.: </a:t>
            </a:r>
            <a:r>
              <a:rPr lang="it-IT" sz="3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L'IVA sulle spese è ammissibile a contributo esclusivamente quando non è recuperabile dal beneficiario tramite detrazione o rimborso, rappresentando quindi un costo effettivo e definitivo (</a:t>
            </a:r>
            <a:r>
              <a:rPr lang="it-IT" sz="3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it-IT" sz="3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sz="38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regime forfettario</a:t>
            </a:r>
            <a:r>
              <a:rPr lang="it-IT" sz="3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FDF687A-E5B7-4426-A2E0-BB80989F2C4F}"/>
              </a:ext>
            </a:extLst>
          </p:cNvPr>
          <p:cNvSpPr txBox="1"/>
          <p:nvPr/>
        </p:nvSpPr>
        <p:spPr>
          <a:xfrm>
            <a:off x="1282337" y="1166070"/>
            <a:ext cx="9144000" cy="2436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2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Spese non ammesse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Sono escluse dal contributo le spese relative:    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all’acquisto di terreni;   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all’acquisto o ristrutturazione di immobili (opere murarie);   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consulenze per la predisposizione della domanda di agevolazione;   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consulenze legali, fiscali e tributarie.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30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AAF7311-9C7E-4AC3-BFEA-CE3D19B72643}"/>
              </a:ext>
            </a:extLst>
          </p:cNvPr>
          <p:cNvSpPr txBox="1"/>
          <p:nvPr/>
        </p:nvSpPr>
        <p:spPr>
          <a:xfrm>
            <a:off x="1339889" y="1168070"/>
            <a:ext cx="61003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Come si ottiene la maggiorazione?</a:t>
            </a: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FCA844A-5846-4221-A101-8421AB2A8A2D}"/>
              </a:ext>
            </a:extLst>
          </p:cNvPr>
          <p:cNvSpPr txBox="1"/>
          <p:nvPr/>
        </p:nvSpPr>
        <p:spPr>
          <a:xfrm>
            <a:off x="1524000" y="2139538"/>
            <a:ext cx="3516085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ALMENO IL </a:t>
            </a:r>
            <a:r>
              <a:rPr lang="it-IT" sz="2400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20% </a:t>
            </a:r>
            <a:r>
              <a:rPr lang="it-IT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DELLE SPESE COMPLESSIVAMENTE AMMESSE</a:t>
            </a:r>
          </a:p>
          <a:p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BENI (MATERIALI O IMMATERIALI) E SERVIZI INNOVATIVI O VOLTI AD ASSICURARE LA SOSTENIBILITÀ AMBIENTALE/RISPARMIO ENERGETICO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A3D4341-6532-47DF-A48E-0CADEFDBBAC3}"/>
              </a:ext>
            </a:extLst>
          </p:cNvPr>
          <p:cNvSpPr txBox="1"/>
          <p:nvPr/>
        </p:nvSpPr>
        <p:spPr>
          <a:xfrm>
            <a:off x="6401080" y="2163479"/>
            <a:ext cx="4266920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ALMENO IL </a:t>
            </a:r>
            <a:r>
              <a:rPr lang="it-IT" sz="2400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50% </a:t>
            </a:r>
          </a:p>
          <a:p>
            <a:pPr algn="ctr"/>
            <a:r>
              <a:rPr lang="it-IT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DELLA MAGGIORAZIONE </a:t>
            </a:r>
          </a:p>
          <a:p>
            <a:pPr algn="ctr"/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CONSULENZE TECNICO-SPECIALISTICHE PRESTATE DA ENTI DEL TERZO SETTORE ISCRITTI AL RUNTS , FINALIZZATE AL MIGLIORAMENTO DI PRODOTTI, SERVIZI E PROCESSI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210FEB2-4614-4BBE-86B9-8FA17FC72047}"/>
              </a:ext>
            </a:extLst>
          </p:cNvPr>
          <p:cNvSpPr txBox="1"/>
          <p:nvPr/>
        </p:nvSpPr>
        <p:spPr>
          <a:xfrm>
            <a:off x="3031481" y="4803778"/>
            <a:ext cx="6137303" cy="70788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it-IT"/>
            </a:defPPr>
            <a:lvl1pPr algn="ctr">
              <a:defRPr sz="2000">
                <a:solidFill>
                  <a:schemeClr val="lt1"/>
                </a:solidFill>
                <a:latin typeface="Bahnschrift SemiLight Condensed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5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 maggiorazione deve essere espressamente richiesta in sede di domanda</a:t>
            </a:r>
          </a:p>
        </p:txBody>
      </p:sp>
      <p:sp>
        <p:nvSpPr>
          <p:cNvPr id="7" name="Triangolo isoscele 6">
            <a:extLst>
              <a:ext uri="{FF2B5EF4-FFF2-40B4-BE49-F238E27FC236}">
                <a16:creationId xmlns:a16="http://schemas.microsoft.com/office/drawing/2014/main" id="{BE3D0B87-A3A9-474B-8B0A-DC97DD6E32A1}"/>
              </a:ext>
            </a:extLst>
          </p:cNvPr>
          <p:cNvSpPr/>
          <p:nvPr/>
        </p:nvSpPr>
        <p:spPr>
          <a:xfrm rot="10800000">
            <a:off x="3031482" y="2913567"/>
            <a:ext cx="501119" cy="205323"/>
          </a:xfrm>
          <a:prstGeom prst="triangle">
            <a:avLst/>
          </a:prstGeom>
          <a:solidFill>
            <a:srgbClr val="2F5496"/>
          </a:solidFill>
          <a:ln>
            <a:solidFill>
              <a:srgbClr val="2F54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2F5496"/>
              </a:solidFill>
            </a:endParaRPr>
          </a:p>
        </p:txBody>
      </p:sp>
      <p:sp>
        <p:nvSpPr>
          <p:cNvPr id="19" name="Triangolo isoscele 18">
            <a:extLst>
              <a:ext uri="{FF2B5EF4-FFF2-40B4-BE49-F238E27FC236}">
                <a16:creationId xmlns:a16="http://schemas.microsoft.com/office/drawing/2014/main" id="{650FAD99-34F0-45A4-BD1E-88CBD473ABEA}"/>
              </a:ext>
            </a:extLst>
          </p:cNvPr>
          <p:cNvSpPr/>
          <p:nvPr/>
        </p:nvSpPr>
        <p:spPr>
          <a:xfrm rot="10800000">
            <a:off x="8329455" y="2919454"/>
            <a:ext cx="501119" cy="205323"/>
          </a:xfrm>
          <a:prstGeom prst="triangle">
            <a:avLst/>
          </a:prstGeom>
          <a:solidFill>
            <a:srgbClr val="2F5496"/>
          </a:solidFill>
          <a:ln>
            <a:solidFill>
              <a:srgbClr val="2F54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0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C19B6F0-3DC2-4AD3-892F-8C0D2BCC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063"/>
            <a:ext cx="9144000" cy="1145097"/>
          </a:xfrm>
        </p:spPr>
        <p:txBody>
          <a:bodyPr anchor="ctr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95525" algn="l"/>
              </a:tabLst>
            </a:pPr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4FA393-915A-4328-85C7-76B311E3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" y="91338"/>
            <a:ext cx="1038872" cy="107473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49CD74E-AFD1-4B48-9873-59B99291D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55" y="6237168"/>
            <a:ext cx="4833290" cy="5319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07B2C-741F-4703-8C07-4C92372AC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45" y="0"/>
            <a:ext cx="872587" cy="57967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3610E6-2B1C-4DDD-AF5A-CEDAC7C77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60"/>
            <a:ext cx="1043543" cy="5608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2162975-458F-4D99-A177-5718DFCEF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729" y="5880063"/>
            <a:ext cx="870203" cy="97793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5D148-DED8-4FD1-B490-29AD8F26F725}"/>
              </a:ext>
            </a:extLst>
          </p:cNvPr>
          <p:cNvSpPr txBox="1"/>
          <p:nvPr/>
        </p:nvSpPr>
        <p:spPr>
          <a:xfrm>
            <a:off x="2097248" y="3216937"/>
            <a:ext cx="7016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Font di sistema regolare"/>
              <a:buNone/>
              <a:defRPr sz="2000">
                <a:solidFill>
                  <a:srgbClr val="212121"/>
                </a:solidFill>
                <a:latin typeface="Arial Rounded MT Bold"/>
              </a:defRPr>
            </a:pP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7F76730-8FAC-4349-8AE0-EE4EE34E5DFB}"/>
              </a:ext>
            </a:extLst>
          </p:cNvPr>
          <p:cNvSpPr txBox="1"/>
          <p:nvPr/>
        </p:nvSpPr>
        <p:spPr>
          <a:xfrm>
            <a:off x="1585967" y="1065294"/>
            <a:ext cx="76015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EE6611"/>
                </a:solidFill>
              </a:rPr>
              <a:t>Programmi di investimento Resto al Sud 2.0</a:t>
            </a:r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93100EE-234B-41FA-9290-4E7281F8B3A2}"/>
              </a:ext>
            </a:extLst>
          </p:cNvPr>
          <p:cNvSpPr txBox="1"/>
          <p:nvPr/>
        </p:nvSpPr>
        <p:spPr>
          <a:xfrm>
            <a:off x="1585966" y="1893713"/>
            <a:ext cx="9082033" cy="2655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iniziative economiche possono richiedere un contributo a fondo perduto per la realizzazione di programmi di investimento organici e funzionali: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100"/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a) Per i programmi di investimento di importo complessivo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fino a euro 120.000 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(centoventimila/00) il contributo può essere concesso fino al </a:t>
            </a:r>
            <a:r>
              <a:rPr lang="it-IT" sz="1800" b="1" dirty="0">
                <a:solidFill>
                  <a:srgbClr val="EE66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75% 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 programma di investimento ammesso.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100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Per i programmi di investimento di importo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superiore a euro 120.000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(centoventimila/00) e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non superiore a euro 200.000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(duecentomila/00), il contributo può essere concesso fino al </a:t>
            </a:r>
            <a:r>
              <a:rPr lang="it-IT" b="1" dirty="0">
                <a:solidFill>
                  <a:srgbClr val="EE661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70%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 programma di investimento ammesso.</a:t>
            </a:r>
          </a:p>
        </p:txBody>
      </p:sp>
    </p:spTree>
    <p:extLst>
      <p:ext uri="{BB962C8B-B14F-4D97-AF65-F5344CB8AC3E}">
        <p14:creationId xmlns:p14="http://schemas.microsoft.com/office/powerpoint/2010/main" val="14509480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2117</Words>
  <Application>Microsoft Office PowerPoint</Application>
  <PresentationFormat>Widescreen</PresentationFormat>
  <Paragraphs>238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Font di sistema regolare</vt:lpstr>
      <vt:lpstr>Google Sans Text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Integrato Autoimpiego</dc:title>
  <dc:creator>Utente</dc:creator>
  <cp:lastModifiedBy>utente</cp:lastModifiedBy>
  <cp:revision>78</cp:revision>
  <dcterms:created xsi:type="dcterms:W3CDTF">2026-03-18T11:09:24Z</dcterms:created>
  <dcterms:modified xsi:type="dcterms:W3CDTF">2026-03-22T09:42:31Z</dcterms:modified>
</cp:coreProperties>
</file>